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514" r:id="rId3"/>
    <p:sldId id="585" r:id="rId4"/>
    <p:sldId id="580" r:id="rId5"/>
    <p:sldId id="623" r:id="rId6"/>
    <p:sldId id="624" r:id="rId7"/>
    <p:sldId id="625" r:id="rId8"/>
    <p:sldId id="626" r:id="rId9"/>
    <p:sldId id="620" r:id="rId10"/>
    <p:sldId id="627" r:id="rId11"/>
    <p:sldId id="562" r:id="rId12"/>
    <p:sldId id="377" r:id="rId13"/>
  </p:sldIdLst>
  <p:sldSz cx="9144000" cy="6858000" type="screen4x3"/>
  <p:notesSz cx="7010400" cy="9296400"/>
  <p:embeddedFontLst>
    <p:embeddedFont>
      <p:font typeface="Bradley Hand ITC" panose="03070402050302030203" pitchFamily="66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ndara" panose="020E0502030303020204" pitchFamily="34" charset="0"/>
      <p:regular r:id="rId21"/>
      <p:bold r:id="rId22"/>
      <p:italic r:id="rId23"/>
      <p:boldItalic r:id="rId24"/>
    </p:embeddedFont>
    <p:embeddedFont>
      <p:font typeface="Corbel" panose="020B0503020204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 Wafaie" initials="T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979"/>
    <a:srgbClr val="FFD54F"/>
    <a:srgbClr val="FFFF8F"/>
    <a:srgbClr val="FF5050"/>
    <a:srgbClr val="FF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093" autoAdjust="0"/>
    <p:restoredTop sz="86446" autoAdjust="0"/>
  </p:normalViewPr>
  <p:slideViewPr>
    <p:cSldViewPr>
      <p:cViewPr varScale="1">
        <p:scale>
          <a:sx n="65" d="100"/>
          <a:sy n="65" d="100"/>
        </p:scale>
        <p:origin x="1136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130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1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/>
          <a:lstStyle>
            <a:lvl1pPr algn="r">
              <a:defRPr sz="1200"/>
            </a:lvl1pPr>
          </a:lstStyle>
          <a:p>
            <a:fld id="{5CE63711-F89F-4169-8875-3C985659C69E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660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 anchor="b"/>
          <a:lstStyle>
            <a:lvl1pPr algn="r">
              <a:defRPr sz="1200"/>
            </a:lvl1pPr>
          </a:lstStyle>
          <a:p>
            <a:fld id="{3361C53F-7F09-4436-8AF4-49E7B0ACE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1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363F2F-5ABD-4A3C-81D9-72EC0722CAA0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830660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AE1963-F58B-498F-A725-E00B8AD69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25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E1963-F58B-498F-A725-E00B8AD6972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5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1371600" y="3124200"/>
            <a:ext cx="6324600" cy="0"/>
          </a:xfrm>
          <a:prstGeom prst="line">
            <a:avLst/>
          </a:prstGeom>
          <a:ln w="10160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399"/>
            <a:ext cx="7772400" cy="977355"/>
          </a:xfrm>
        </p:spPr>
        <p:txBody>
          <a:bodyPr/>
          <a:lstStyle>
            <a:lvl1pPr algn="ctr">
              <a:defRPr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200400"/>
            <a:ext cx="64008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738C-629D-4D1A-A093-D062C555B378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BED9-7094-40E9-AC83-B0400C0B9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54BCF-7D4F-4CDF-AC6A-3A41902A1E79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F70A6-A24D-48ED-828A-3CDDA5968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629400" y="64166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65488A-504E-4454-835D-DC208A7B4427}" type="slidenum">
              <a:rPr lang="en-US" b="1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>
            <a:lvl1pPr>
              <a:defRPr sz="36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>
              <a:defRPr sz="2800">
                <a:latin typeface="Calibri" pitchFamily="34" charset="0"/>
              </a:defRPr>
            </a:lvl1pPr>
            <a:lvl2pPr>
              <a:defRPr sz="2000" b="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F665-9F40-428D-99B3-BC398F283A26}" type="datetimeFigureOut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D972C-9431-42DC-B05F-10852E67F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408738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EBB7320-58EC-4E8A-AB32-51D99759BC38}" type="slidenum">
              <a:rPr lang="en-US" b="1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/>
          </a:p>
        </p:txBody>
      </p:sp>
      <p:cxnSp>
        <p:nvCxnSpPr>
          <p:cNvPr id="8" name="Straight Connector 10"/>
          <p:cNvCxnSpPr/>
          <p:nvPr userDrawn="1"/>
        </p:nvCxnSpPr>
        <p:spPr>
          <a:xfrm>
            <a:off x="2517775" y="1219200"/>
            <a:ext cx="4019550" cy="0"/>
          </a:xfrm>
          <a:prstGeom prst="line">
            <a:avLst/>
          </a:prstGeom>
          <a:ln w="101600" cmpd="dbl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69DF0-BF7C-4CC3-98C2-9D83B8817EF2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7ED0-B5CC-43A2-AC8C-A0454912E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C28AE-AA05-4B83-A93F-F897C1E39B30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5860-C1F0-44D9-93BC-8F2ADDEC9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705600" y="6408738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33E798E-835F-4550-AF89-BD1B00D8B37C}" type="slidenum">
              <a:rPr lang="en-US" b="1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4677-219B-4178-86E9-06B349CF62DC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FAC2-9827-4204-ABF2-B151150AF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7FB8-2182-49B3-9233-93136B74E84D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39E6-3987-404C-A0F7-EA77CDB8D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925D-B9CF-40DC-8BF2-032A78E49C5C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E35B-BABE-4BDB-BD28-11B5E5E2F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C359-3AB4-4066-8A1F-122530153C95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6FCD-211B-41AA-B035-1382D62CD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F4A43-3D76-48A3-AC54-D86A91F37F1F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D69BFF-37A9-449E-8378-A84278CD4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002060"/>
          </a:solidFill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21000" y="275491"/>
            <a:ext cx="56896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+mn-cs"/>
              </a:rPr>
              <a:t>Work Session 2: </a:t>
            </a:r>
            <a:br>
              <a:rPr lang="en-US" sz="3600" b="1" dirty="0">
                <a:latin typeface="Calibri" pitchFamily="34" charset="0"/>
                <a:cs typeface="+mn-cs"/>
              </a:rPr>
            </a:br>
            <a:r>
              <a:rPr lang="en-US" sz="3600" dirty="0">
                <a:latin typeface="Calibri" pitchFamily="34" charset="0"/>
                <a:cs typeface="+mn-cs"/>
              </a:rPr>
              <a:t>Assess Capabilities and Develop Planning Strategies</a:t>
            </a:r>
            <a:br>
              <a:rPr lang="en-US" sz="3600" dirty="0">
                <a:latin typeface="Calibri" pitchFamily="34" charset="0"/>
                <a:cs typeface="+mn-cs"/>
              </a:rPr>
            </a:br>
            <a:endParaRPr lang="en-US" sz="2800" b="1" dirty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Planning for Hazards Working Group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[DATE]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4E3F5B-22A8-4626-A637-AF23B815063B}"/>
              </a:ext>
            </a:extLst>
          </p:cNvPr>
          <p:cNvSpPr/>
          <p:nvPr/>
        </p:nvSpPr>
        <p:spPr>
          <a:xfrm>
            <a:off x="533400" y="457200"/>
            <a:ext cx="2133600" cy="2057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Images and logos as appropriate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5382-3F1A-4F56-B4B2-70B43275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Descriptions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92172-8222-4A66-88EF-0B9C582D7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[if the community wants to highlight tools that rise to the top for consideration, then describe those tools in a few slides]</a:t>
            </a:r>
          </a:p>
        </p:txBody>
      </p:sp>
    </p:spTree>
    <p:extLst>
      <p:ext uri="{BB962C8B-B14F-4D97-AF65-F5344CB8AC3E}">
        <p14:creationId xmlns:p14="http://schemas.microsoft.com/office/powerpoint/2010/main" val="213660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3246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Work Session 3 – [insert date]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55894"/>
            <a:ext cx="2094429" cy="2760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1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96882"/>
            <a:ext cx="2820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D7B3FD-24DF-44AA-93A2-6AB27773F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contact info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822885-6D83-4533-A695-236815468B6E}"/>
              </a:ext>
            </a:extLst>
          </p:cNvPr>
          <p:cNvSpPr/>
          <p:nvPr/>
        </p:nvSpPr>
        <p:spPr>
          <a:xfrm>
            <a:off x="990600" y="2598321"/>
            <a:ext cx="2133600" cy="2057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Images and logos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163393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105400" cy="50593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Recap Work Session 1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Discuss draft HIRA or local risk assessment [if applicable]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Review community capabilities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Discuss initial planning implementation strategies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Next steps/final discussion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600" y="1066800"/>
            <a:ext cx="3187700" cy="49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1447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radley Hand ITC" pitchFamily="66" charset="0"/>
              </a:rPr>
              <a:t>Have fun</a:t>
            </a:r>
          </a:p>
        </p:txBody>
      </p:sp>
    </p:spTree>
    <p:extLst>
      <p:ext uri="{BB962C8B-B14F-4D97-AF65-F5344CB8AC3E}">
        <p14:creationId xmlns:p14="http://schemas.microsoft.com/office/powerpoint/2010/main" val="234363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11" b="10000"/>
          <a:stretch/>
        </p:blipFill>
        <p:spPr bwMode="auto">
          <a:xfrm>
            <a:off x="5" y="0"/>
            <a:ext cx="91439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23"/>
          <p:cNvSpPr txBox="1"/>
          <p:nvPr/>
        </p:nvSpPr>
        <p:spPr>
          <a:xfrm>
            <a:off x="1590864" y="1305560"/>
            <a:ext cx="6324412" cy="599440"/>
          </a:xfrm>
          <a:prstGeom prst="rect">
            <a:avLst/>
          </a:prstGeom>
          <a:solidFill>
            <a:schemeClr val="bg1">
              <a:alpha val="77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i="1" u="sng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www.planningforhazards.com </a:t>
            </a:r>
            <a:endParaRPr lang="en-US" sz="16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1305560"/>
            <a:ext cx="1447800" cy="7518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ttp://cdn.flaticon.com/png/512/3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7" y="1857375"/>
            <a:ext cx="1270175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99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4102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 to five work sessions:</a:t>
            </a:r>
          </a:p>
          <a:p>
            <a:pPr>
              <a:lnSpc>
                <a:spcPct val="150000"/>
              </a:lnSpc>
            </a:pPr>
            <a:r>
              <a:rPr lang="en-US" b="0" dirty="0"/>
              <a:t>Introduction, assess vulnerability</a:t>
            </a:r>
          </a:p>
          <a:p>
            <a:r>
              <a:rPr lang="en-US" b="0" dirty="0"/>
              <a:t>Planning strategies and identifying planning tools</a:t>
            </a:r>
          </a:p>
          <a:p>
            <a:pPr>
              <a:lnSpc>
                <a:spcPct val="150000"/>
              </a:lnSpc>
            </a:pPr>
            <a:r>
              <a:rPr lang="en-US" b="0" dirty="0"/>
              <a:t>Prioritizing planning tools</a:t>
            </a:r>
          </a:p>
          <a:p>
            <a:pPr>
              <a:lnSpc>
                <a:spcPct val="150000"/>
              </a:lnSpc>
            </a:pPr>
            <a:r>
              <a:rPr lang="en-US" b="0" dirty="0"/>
              <a:t>Refining draft planning tools </a:t>
            </a:r>
          </a:p>
          <a:p>
            <a:r>
              <a:rPr lang="en-US" b="0" dirty="0"/>
              <a:t>Implementation and maintenance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77000" y="1219200"/>
            <a:ext cx="1905000" cy="472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773158" y="67103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Months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4953000"/>
            <a:ext cx="19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Implementation and Maintenance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3119735"/>
            <a:ext cx="19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 and Refine Implementation Tools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1295400"/>
            <a:ext cx="19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Identify and Prioritize Implementation Tools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477000" y="2495729"/>
            <a:ext cx="1905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26200" y="4934129"/>
            <a:ext cx="195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7E2AE1E-CDA9-4488-9738-8BDB819AB3A1}"/>
              </a:ext>
            </a:extLst>
          </p:cNvPr>
          <p:cNvSpPr/>
          <p:nvPr/>
        </p:nvSpPr>
        <p:spPr>
          <a:xfrm>
            <a:off x="457200" y="2362200"/>
            <a:ext cx="43434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Planning for Hazards Workbook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73854-3439-4AF8-BEC9-ED09AB552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4031465" cy="5310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0D2962-FA1A-4750-8D3F-25C1091DC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159" y="1263462"/>
            <a:ext cx="3850936" cy="520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1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459F8-FFEE-4B86-933B-E84D7E10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Problem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E8186-9AB5-4CDE-8FC4-2F391C964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the problem statements developed in WS1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F8589-EB54-4CF3-9480-E0C29AA59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004527"/>
            <a:ext cx="3310046" cy="42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0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Capabilities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6096000" cy="55626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en-US" sz="2400" dirty="0"/>
              <a:t>Assess existing capabilities available to reduce long-term vulnerability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2400" dirty="0"/>
              <a:t>Identify gaps in capabilities that could be addressed 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2400" dirty="0"/>
              <a:t>Incorporate APA Safe Growth Audit approach</a:t>
            </a:r>
          </a:p>
          <a:p>
            <a:pPr lvl="1">
              <a:spcAft>
                <a:spcPts val="600"/>
              </a:spcAft>
              <a:buSzPct val="100000"/>
            </a:pPr>
            <a:r>
              <a:rPr lang="en-US" dirty="0"/>
              <a:t>Consider impact of existing policies, ordinances, and plans on community safety</a:t>
            </a:r>
            <a:endParaRPr lang="en-US" sz="1600" dirty="0"/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Types of Capabilities</a:t>
            </a:r>
          </a:p>
        </p:txBody>
      </p:sp>
      <p:pic>
        <p:nvPicPr>
          <p:cNvPr id="5" name="Content Placeholder 2" descr="Publication entitled Zoning Practice. Practice Safe Growth Audits. Evacuation route 10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143000"/>
            <a:ext cx="2669956" cy="3429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457200" y="5029200"/>
            <a:ext cx="8229600" cy="707886"/>
            <a:chOff x="457200" y="5029200"/>
            <a:chExt cx="8229600" cy="707886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5029200"/>
              <a:ext cx="1828800" cy="7078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2F2B20"/>
                  </a:solidFill>
                  <a:latin typeface="Calibri"/>
                  <a:cs typeface="Calibri"/>
                </a:rPr>
                <a:t>Planning &amp; Regulatory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90800" y="5029200"/>
              <a:ext cx="1828800" cy="7078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2F2B20"/>
                  </a:solidFill>
                  <a:latin typeface="Calibri"/>
                  <a:cs typeface="Calibri"/>
                </a:rPr>
                <a:t>Administrative &amp; Technical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4400" y="5029200"/>
              <a:ext cx="1828800" cy="7078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2F2B20"/>
                  </a:solidFill>
                  <a:latin typeface="Calibri"/>
                  <a:cs typeface="Calibri"/>
                </a:rPr>
                <a:t>Financial</a:t>
              </a:r>
            </a:p>
            <a:p>
              <a:pPr algn="ctr"/>
              <a:endParaRPr lang="en-US" sz="2000" dirty="0">
                <a:solidFill>
                  <a:srgbClr val="2F2B20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0" y="5029200"/>
              <a:ext cx="1828800" cy="7078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2F2B20"/>
                  </a:solidFill>
                  <a:latin typeface="Calibri"/>
                  <a:cs typeface="Calibri"/>
                </a:rPr>
                <a:t>Education &amp; Outreach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136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all regulatory tools, consider:</a:t>
            </a:r>
          </a:p>
          <a:p>
            <a:r>
              <a:rPr lang="en-US" b="0" dirty="0"/>
              <a:t>Have we mapped the hazard/risk sufficiently to regulate by?</a:t>
            </a:r>
          </a:p>
          <a:p>
            <a:r>
              <a:rPr lang="en-US" b="0" dirty="0"/>
              <a:t>Will they apply [town/city] wide?</a:t>
            </a:r>
          </a:p>
          <a:p>
            <a:r>
              <a:rPr lang="en-US" b="0" dirty="0"/>
              <a:t>Will they apply to existing development?</a:t>
            </a:r>
          </a:p>
          <a:p>
            <a:r>
              <a:rPr lang="en-US" b="0" dirty="0"/>
              <a:t>What are the size thresholds for applicability?</a:t>
            </a:r>
          </a:p>
          <a:p>
            <a:r>
              <a:rPr lang="en-US" b="0" dirty="0"/>
              <a:t>Are there different levels of risk?</a:t>
            </a:r>
          </a:p>
          <a:p>
            <a:r>
              <a:rPr lang="en-US" b="0" dirty="0"/>
              <a:t>Can we administer the tool in-house?</a:t>
            </a:r>
          </a:p>
          <a:p>
            <a:r>
              <a:rPr lang="en-US" b="0" dirty="0"/>
              <a:t>How much burden on staff vs. applicant?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Tool Profiles (from the Guide)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4937760"/>
          </a:xfrm>
        </p:spPr>
        <p:txBody>
          <a:bodyPr numCol="2">
            <a:noAutofit/>
          </a:bodyPr>
          <a:lstStyle/>
          <a:p>
            <a:r>
              <a:rPr lang="en-US" sz="2000" b="1" dirty="0"/>
              <a:t>Comprehensive Plan</a:t>
            </a:r>
          </a:p>
          <a:p>
            <a:r>
              <a:rPr lang="en-US" sz="2000" dirty="0"/>
              <a:t>Climate Plan</a:t>
            </a:r>
          </a:p>
          <a:p>
            <a:r>
              <a:rPr lang="en-US" sz="2000" dirty="0"/>
              <a:t>Community Wildfire Protection Plan</a:t>
            </a:r>
          </a:p>
          <a:p>
            <a:r>
              <a:rPr lang="en-US" sz="2000" dirty="0"/>
              <a:t>Hazard Mitigation Plan</a:t>
            </a:r>
          </a:p>
          <a:p>
            <a:r>
              <a:rPr lang="en-US" sz="2000" dirty="0"/>
              <a:t>Parks and Open Space Plan</a:t>
            </a:r>
          </a:p>
          <a:p>
            <a:r>
              <a:rPr lang="en-US" sz="2000" dirty="0"/>
              <a:t>Pre-Disaster Planning</a:t>
            </a:r>
          </a:p>
          <a:p>
            <a:r>
              <a:rPr lang="en-US" sz="2000" dirty="0"/>
              <a:t>Community Rating System</a:t>
            </a:r>
          </a:p>
          <a:p>
            <a:r>
              <a:rPr lang="en-US" sz="2000" dirty="0"/>
              <a:t>Density Bonus</a:t>
            </a:r>
          </a:p>
          <a:p>
            <a:r>
              <a:rPr lang="en-US" sz="2000" dirty="0"/>
              <a:t>Development Agreement</a:t>
            </a:r>
          </a:p>
          <a:p>
            <a:r>
              <a:rPr lang="en-US" sz="2000" dirty="0"/>
              <a:t>Transfer of Development Rights</a:t>
            </a:r>
          </a:p>
          <a:p>
            <a:r>
              <a:rPr lang="en-US" sz="2000" dirty="0"/>
              <a:t>1041 Regulations</a:t>
            </a:r>
          </a:p>
          <a:p>
            <a:r>
              <a:rPr lang="en-US" sz="2000" dirty="0"/>
              <a:t>Cluster Subdivision</a:t>
            </a:r>
          </a:p>
          <a:p>
            <a:r>
              <a:rPr lang="en-US" sz="2000" dirty="0"/>
              <a:t>Conservation Easement</a:t>
            </a:r>
          </a:p>
          <a:p>
            <a:endParaRPr lang="en-US" sz="2000" dirty="0"/>
          </a:p>
          <a:p>
            <a:r>
              <a:rPr lang="en-US" sz="2000" dirty="0"/>
              <a:t>Land Acquisition</a:t>
            </a:r>
          </a:p>
          <a:p>
            <a:r>
              <a:rPr lang="en-US" sz="2000" dirty="0"/>
              <a:t>Overlay Zoning</a:t>
            </a:r>
          </a:p>
          <a:p>
            <a:r>
              <a:rPr lang="en-US" sz="2000" dirty="0"/>
              <a:t>Stream Buffers and Setbacks</a:t>
            </a:r>
          </a:p>
          <a:p>
            <a:r>
              <a:rPr lang="en-US" sz="2000" dirty="0"/>
              <a:t>Stormwater Ordinance</a:t>
            </a:r>
          </a:p>
          <a:p>
            <a:r>
              <a:rPr lang="en-US" sz="2000" dirty="0"/>
              <a:t>Site-Specific Assessment</a:t>
            </a:r>
          </a:p>
          <a:p>
            <a:r>
              <a:rPr lang="en-US" sz="2000" dirty="0"/>
              <a:t>Subdivision and Site Design Standards</a:t>
            </a:r>
          </a:p>
          <a:p>
            <a:r>
              <a:rPr lang="en-US" sz="2000" dirty="0"/>
              <a:t>Use-Specific Standards</a:t>
            </a:r>
          </a:p>
          <a:p>
            <a:r>
              <a:rPr lang="en-US" sz="2000" dirty="0"/>
              <a:t>Building Code</a:t>
            </a:r>
          </a:p>
          <a:p>
            <a:r>
              <a:rPr lang="en-US" sz="2000" dirty="0"/>
              <a:t>Critical Infrastructure Protection</a:t>
            </a:r>
          </a:p>
          <a:p>
            <a:r>
              <a:rPr lang="en-US" sz="2000" dirty="0"/>
              <a:t>Wildland-Urban Interface (WUI) Code</a:t>
            </a:r>
          </a:p>
          <a:p>
            <a:r>
              <a:rPr lang="en-US" sz="2000" dirty="0"/>
              <a:t>Application Submittal Requirements</a:t>
            </a:r>
          </a:p>
          <a:p>
            <a:r>
              <a:rPr lang="en-US" sz="2000" dirty="0"/>
              <a:t>Post-Disaster Building Moratorium</a:t>
            </a:r>
          </a:p>
        </p:txBody>
      </p:sp>
    </p:spTree>
    <p:extLst>
      <p:ext uri="{BB962C8B-B14F-4D97-AF65-F5344CB8AC3E}">
        <p14:creationId xmlns:p14="http://schemas.microsoft.com/office/powerpoint/2010/main" val="1370547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terview Presentation Theme">
      <a:dk1>
        <a:srgbClr val="2F2B20"/>
      </a:dk1>
      <a:lt1>
        <a:srgbClr val="FFFFFF"/>
      </a:lt1>
      <a:dk2>
        <a:srgbClr val="2C3C4D"/>
      </a:dk2>
      <a:lt2>
        <a:srgbClr val="78785D"/>
      </a:lt2>
      <a:accent1>
        <a:srgbClr val="B3A05F"/>
      </a:accent1>
      <a:accent2>
        <a:srgbClr val="5B9687"/>
      </a:accent2>
      <a:accent3>
        <a:srgbClr val="003F70"/>
      </a:accent3>
      <a:accent4>
        <a:srgbClr val="95A39D"/>
      </a:accent4>
      <a:accent5>
        <a:srgbClr val="2C3C4D"/>
      </a:accent5>
      <a:accent6>
        <a:srgbClr val="B1A089"/>
      </a:accent6>
      <a:hlink>
        <a:srgbClr val="D25814"/>
      </a:hlink>
      <a:folHlink>
        <a:srgbClr val="849A0A"/>
      </a:folHlink>
    </a:clrScheme>
    <a:fontScheme name="Clarion Standard Theme">
      <a:majorFont>
        <a:latin typeface="Candara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8544</TotalTime>
  <Words>354</Words>
  <Application>Microsoft Office PowerPoint</Application>
  <PresentationFormat>On-screen Show (4:3)</PresentationFormat>
  <Paragraphs>80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Candara</vt:lpstr>
      <vt:lpstr>Calibri</vt:lpstr>
      <vt:lpstr>Arial</vt:lpstr>
      <vt:lpstr>Corbel</vt:lpstr>
      <vt:lpstr>Bradley Hand ITC</vt:lpstr>
      <vt:lpstr>Office Theme</vt:lpstr>
      <vt:lpstr>PowerPoint Presentation</vt:lpstr>
      <vt:lpstr>Meeting Overview</vt:lpstr>
      <vt:lpstr>PowerPoint Presentation</vt:lpstr>
      <vt:lpstr>Where Are We Now?</vt:lpstr>
      <vt:lpstr>The Planning for Hazards Workbook</vt:lpstr>
      <vt:lpstr>Review Problem Statements</vt:lpstr>
      <vt:lpstr>Community Capabilities Assessment</vt:lpstr>
      <vt:lpstr>Key Considerations</vt:lpstr>
      <vt:lpstr>Planning Tool Profiles (from the Guide)</vt:lpstr>
      <vt:lpstr>Tool Descriptions</vt:lpstr>
      <vt:lpstr>Next Steps</vt:lpstr>
      <vt:lpstr>PowerPoint Presentation</vt:lpstr>
    </vt:vector>
  </TitlesOfParts>
  <Company>Clarion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Tareq Wafaie</dc:creator>
  <cp:lastModifiedBy>Tareq Wafaie</cp:lastModifiedBy>
  <cp:revision>659</cp:revision>
  <cp:lastPrinted>2017-08-23T20:20:23Z</cp:lastPrinted>
  <dcterms:created xsi:type="dcterms:W3CDTF">2013-07-03T15:41:10Z</dcterms:created>
  <dcterms:modified xsi:type="dcterms:W3CDTF">2019-06-12T16:48:08Z</dcterms:modified>
</cp:coreProperties>
</file>